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5143500" type="screen16x9"/>
  <p:notesSz cx="6858000" cy="9144000"/>
  <p:embeddedFontLst>
    <p:embeddedFont>
      <p:font typeface="Average" panose="020B0604020202020204" charset="0"/>
      <p:regular r:id="rId14"/>
    </p:embeddedFont>
    <p:embeddedFont>
      <p:font typeface="Georgia" panose="02040502050405020303" pitchFamily="18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17"/>
  </p:normalViewPr>
  <p:slideViewPr>
    <p:cSldViewPr snapToGrid="0">
      <p:cViewPr varScale="1">
        <p:scale>
          <a:sx n="142" d="100"/>
          <a:sy n="142" d="100"/>
        </p:scale>
        <p:origin x="6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f39eb8a20b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f39eb8a20b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c14afe67b1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c14afe67b1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f39eb8a20b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f39eb8a20b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f3171ec9c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f3171ec9c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c14afe67b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c14afe67b1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b3dae641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bb3dae641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2586776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72586776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671258" y="1113550"/>
            <a:ext cx="7801500" cy="173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Acute Ankle Injury Assessment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Utilizing the Ottawa Ankle Rules</a:t>
            </a:r>
            <a:endParaRPr sz="3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5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5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671250" y="3457225"/>
            <a:ext cx="7801500" cy="115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NEUSHA Summer Skills and Simulation Workshop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August 6, 2025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Tylee Schraufnagel, MS, ATC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59"/>
              <a:t>schraufnagelt@chelseaschools.com</a:t>
            </a:r>
            <a:endParaRPr sz="1459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Orthopedic Assessment Overview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68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 main tissue types in the orthopedic realm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Bone, ligament, muscle/tendon, vascular/nerve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 is to rule in or rule out involvement of different tissues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 speak about involvement of tissues in terms of “suspicion”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low vs moderate vs high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0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Mechanism of Injury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accurate, can be used to narrow down involved tissues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Basic Steps in Orthopedic Assessment</a:t>
            </a:r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Observation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Deformity, Swelling, Discoloration</a:t>
            </a:r>
            <a:endParaRPr sz="14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Palpation</a:t>
            </a:r>
            <a:endParaRPr sz="1800"/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Quality of Tissue, Diffuse vs Point Tender</a:t>
            </a:r>
            <a:endParaRPr sz="13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Range of Motion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Active (AROM) vs Passive (PROM)</a:t>
            </a:r>
            <a:endParaRPr sz="14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Muscle Activation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Active vs Resisted</a:t>
            </a:r>
            <a:endParaRPr sz="14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Neurovascular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Numbness/Tingling/Shocks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Burning/Cold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Capillary Refill, Pulse Assessments</a:t>
            </a:r>
            <a:endParaRPr sz="1400"/>
          </a:p>
        </p:txBody>
      </p:sp>
      <p:sp>
        <p:nvSpPr>
          <p:cNvPr id="73" name="Google Shape;73;p1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*Special Tissue Tests</a:t>
            </a:r>
            <a:endParaRPr sz="18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Orthopedic-based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Joint Mobilizations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Nervous, Cranial</a:t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89400" y="445025"/>
            <a:ext cx="51114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Ankle / Lower Leg Anatomy</a:t>
            </a:r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Bones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Lower Leg: tibia, fibula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Foot: calcaneus, talus, tarsals, metatarsals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Ligaments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Lateral: ATF, CF, PTF, tib-fib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Medial: Deltoid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Muscles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Lower leg: gastrocnemius, soleus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Ankle / Foot: Tibial/Peroneal Bundles, Digitorum/Hallucis Bundles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Nerves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Tibial, Super/Deep Peroneal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Blood Supply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Ant/Post Tibial, Peroneal</a:t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9500" y="2724875"/>
            <a:ext cx="3247725" cy="220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3838" y="245625"/>
            <a:ext cx="2399050" cy="239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Ankle / Lower Leg Injuries</a:t>
            </a:r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Joint Dislocation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talocrural joint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Fractures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tib-fib, base of 5th, navicular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Ligamentous Sprains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lateral vs medial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Muscle Strains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lateral vs medial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achilles tendon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Contusions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Nerve Irritation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acute vs chronic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drop-foot</a:t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072162"/>
            <a:ext cx="3835924" cy="3577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Clinical Prediction Rules (CPRs)</a:t>
            </a:r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Definition: A research-based combination of medical signs, symptoms, and other clinical findings used to predict the probability of a specific pathology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Goal: Aid the clinician in diagnosing and/or selecting the most appropriate intervention for a given pathology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Incorporating the Ottawa Ankle Rules into your lower leg assessment can aid in initial diagnostics and subsequent management recommendations (home/office care vs urgent care vs emergency care)</a:t>
            </a:r>
            <a:endParaRPr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914400" lvl="1" indent="-289949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66"/>
              <a:buFont typeface="Georgia"/>
              <a:buChar char="○"/>
            </a:pPr>
            <a:r>
              <a:rPr lang="en" sz="966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Dalla Ali S, Alhiraki O A, Naeem T (July 22, 2024) Evaluating Compliance With the Ottawa Rules: A Retrospective Clinical Audit at a District General Hospital in the UK. Cureus 16(7): e65115. doi:10.7759/cureus.65115</a:t>
            </a:r>
            <a:endParaRPr sz="966">
              <a:solidFill>
                <a:schemeClr val="dk1"/>
              </a:solidFill>
              <a:highlight>
                <a:schemeClr val="lt1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914400" lvl="1" indent="-28994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6"/>
              <a:buFont typeface="Georgia"/>
              <a:buChar char="○"/>
            </a:pPr>
            <a:r>
              <a:rPr lang="en" sz="966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Kharel, P., Zadro, J.R., Chen, Z. </a:t>
            </a:r>
            <a:r>
              <a:rPr lang="en" sz="966" i="1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et al.</a:t>
            </a:r>
            <a:r>
              <a:rPr lang="en" sz="966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 Awareness and use of five imaging decision rules for musculoskeletal injuries: a systematic review. </a:t>
            </a:r>
            <a:r>
              <a:rPr lang="en" sz="966" i="1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Int J Emerg Med</a:t>
            </a:r>
            <a:r>
              <a:rPr lang="en" sz="966">
                <a:solidFill>
                  <a:schemeClr val="dk1"/>
                </a:solidFill>
                <a:highlight>
                  <a:schemeClr val="lt1"/>
                </a:highlight>
                <a:latin typeface="Georgia"/>
                <a:ea typeface="Georgia"/>
                <a:cs typeface="Georgia"/>
                <a:sym typeface="Georgia"/>
              </a:rPr>
              <a:t> 16, 85 (2023). https://doi.org/10.1186/s12245-023-00555-4</a:t>
            </a:r>
            <a:endParaRPr sz="966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Ottawa Ankle Rules</a:t>
            </a:r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Estimated that approximately 25,000 ankle sprains occur per day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Females &gt; Males, Pediatric &gt; Adult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Healthcare $$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OAR determines the need for radiographs following acute ankle injuries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/>
              <a:t>Developed in the hospital setting to address the need for a rapid and accurate way to avoid unnecessary imaging</a:t>
            </a:r>
            <a:endParaRPr/>
          </a:p>
          <a:p>
            <a:pPr marL="1371600" lvl="2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■"/>
            </a:pPr>
            <a:r>
              <a:rPr lang="en"/>
              <a:t>0 symptoms = &lt;1% chance of fx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00"/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600"/>
              <a:t>USE THIS!</a:t>
            </a:r>
            <a:endParaRPr sz="2600"/>
          </a:p>
        </p:txBody>
      </p:sp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1598" y="1152475"/>
            <a:ext cx="4518178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362225"/>
            <a:ext cx="8520600" cy="42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YO female is attended to on basketball court during a game after stepping on opponent’s foot and twisting her ankle. No obvious deformity on observation, Ottawa Ankle rules 0/4, patient endorses normal sensation and movement in toes. Student is assisted non-weightbearing off court by AT and coach.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Off-court next steps:</a:t>
            </a:r>
            <a:endParaRPr/>
          </a:p>
          <a:p>
            <a:pPr marL="457200" lvl="0" indent="-334327" algn="l" rtl="0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Tender to palpation in diffuse nature over lateral ankle, malleolus to midfoot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AROM: evident but limited in all planes, painful in eversion and plantarflexion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Resisted muscle activation weak secondary to pain in eversion and plantarflexion</a:t>
            </a:r>
            <a:endParaRPr/>
          </a:p>
          <a:p>
            <a:pPr marL="457200" lvl="0" indent="-334327" algn="l" rtl="0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"/>
              <a:t>Pain rating 7/10 on NPRS, willing to attempt weightbearing, able to take multiple unassisted steps (final Ottawa: 0/5)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Initial management: ice x 15’, compression wrap applied, picked up from school with recommendation to rest, ice, compress, gentle AROM at home as able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Follow-up: Next day 3/10 NPRS, increased swelling, improved AROM and muscle activation, able to weightbear around school with compression and ice throughout day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0b6af4-ca46-4052-8c92-c9d0be2895af">
      <Terms xmlns="http://schemas.microsoft.com/office/infopath/2007/PartnerControls"/>
    </lcf76f155ced4ddcb4097134ff3c332f>
    <TaxCatchAll xmlns="402ca2d9-4ee1-4e65-be41-7a3efcb205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BC24D6BEFE1E45B46241DCAD511171" ma:contentTypeVersion="11" ma:contentTypeDescription="Create a new document." ma:contentTypeScope="" ma:versionID="2427284e6460bd4cab39de064a4753bf">
  <xsd:schema xmlns:xsd="http://www.w3.org/2001/XMLSchema" xmlns:xs="http://www.w3.org/2001/XMLSchema" xmlns:p="http://schemas.microsoft.com/office/2006/metadata/properties" xmlns:ns2="4b0b6af4-ca46-4052-8c92-c9d0be2895af" xmlns:ns3="402ca2d9-4ee1-4e65-be41-7a3efcb205f2" targetNamespace="http://schemas.microsoft.com/office/2006/metadata/properties" ma:root="true" ma:fieldsID="3be3118e368b9c59f2705b4d4158dfac" ns2:_="" ns3:_="">
    <xsd:import namespace="4b0b6af4-ca46-4052-8c92-c9d0be2895af"/>
    <xsd:import namespace="402ca2d9-4ee1-4e65-be41-7a3efcb205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b6af4-ca46-4052-8c92-c9d0be2895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9a8f194-becd-4f93-a34b-b9b3045b7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ca2d9-4ee1-4e65-be41-7a3efcb205f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4d6c3a65-28f4-4fc6-a23d-2603cf0ffad4}" ma:internalName="TaxCatchAll" ma:showField="CatchAllData" ma:web="402ca2d9-4ee1-4e65-be41-7a3efcb205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51EEF6-D8E0-4B8D-A0FF-DC322F614057}">
  <ds:schemaRefs>
    <ds:schemaRef ds:uri="http://schemas.microsoft.com/office/2006/metadata/properties"/>
    <ds:schemaRef ds:uri="http://schemas.microsoft.com/office/infopath/2007/PartnerControls"/>
    <ds:schemaRef ds:uri="4b0b6af4-ca46-4052-8c92-c9d0be2895af"/>
    <ds:schemaRef ds:uri="402ca2d9-4ee1-4e65-be41-7a3efcb205f2"/>
  </ds:schemaRefs>
</ds:datastoreItem>
</file>

<file path=customXml/itemProps2.xml><?xml version="1.0" encoding="utf-8"?>
<ds:datastoreItem xmlns:ds="http://schemas.openxmlformats.org/officeDocument/2006/customXml" ds:itemID="{4452ADC5-CB97-4F36-8D2F-8FCF49D2C3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E4AC4F-7323-4929-B530-CBD709412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0b6af4-ca46-4052-8c92-c9d0be2895af"/>
    <ds:schemaRef ds:uri="402ca2d9-4ee1-4e65-be41-7a3efcb205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893ce20-a697-4fd6-a4da-14011f6a471d}" enabled="1" method="Standard" siteId="{a8eec281-aaa3-4dae-ac9b-9a398b9215e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679</Words>
  <Application>Microsoft Office PowerPoint</Application>
  <PresentationFormat>On-screen Show (16:9)</PresentationFormat>
  <Paragraphs>86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Slate</vt:lpstr>
      <vt:lpstr>Acute Ankle Injury Assessment Utilizing the Ottawa Ankle Rules  </vt:lpstr>
      <vt:lpstr>Orthopedic Assessment Overview</vt:lpstr>
      <vt:lpstr>Basic Steps in Orthopedic Assessment</vt:lpstr>
      <vt:lpstr>Ankle / Lower Leg Anatomy</vt:lpstr>
      <vt:lpstr>Ankle / Lower Leg Injuries</vt:lpstr>
      <vt:lpstr>Clinical Prediction Rules (CPRs)</vt:lpstr>
      <vt:lpstr>Ottawa Ankle Rules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3</cp:revision>
  <dcterms:modified xsi:type="dcterms:W3CDTF">2025-08-03T15:01:04Z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0x01010001BC24D6BEFE1E45B46241DCAD511171</vt:lpwstr>
  </property>
  <property fmtid="{D5CDD505-2E9C-101B-9397-08002B2CF9AE}" pid="3" name="MediaServiceImageTags">
    <vt:lpwstr/>
  </property>
</Properties>
</file>