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ppt/changesInfos/changesInfo1.xml" ContentType="application/vnd.ms-powerpoint.changes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openxmlformats.org/officeDocument/2006/relationships/custom-properties" Target="docProps/custom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2" r:id="rId2"/>
    <p:sldId id="353" r:id="rId3"/>
    <p:sldId id="354" r:id="rId4"/>
    <p:sldId id="355" r:id="rId5"/>
    <p:sldId id="356" r:id="rId6"/>
    <p:sldId id="3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B29E88-A4A2-4333-802E-DCC0F0D8888F}" v="1" dt="2025-07-28T15:01:56.3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39" autoAdjust="0"/>
    <p:restoredTop sz="94660"/>
  </p:normalViewPr>
  <p:slideViewPr>
    <p:cSldViewPr snapToGrid="0">
      <p:cViewPr varScale="1">
        <p:scale>
          <a:sx n="39" d="100"/>
          <a:sy n="39" d="100"/>
        </p:scale>
        <p:origin x="1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 LINEHAN" userId="de98fc9e-76f9-4b1a-9437-0594f83ee47f" providerId="ADAL" clId="{25B29E88-A4A2-4333-802E-DCC0F0D8888F}"/>
    <pc:docChg chg="custSel addSld modSld">
      <pc:chgData name="ANN LINEHAN" userId="de98fc9e-76f9-4b1a-9437-0594f83ee47f" providerId="ADAL" clId="{25B29E88-A4A2-4333-802E-DCC0F0D8888F}" dt="2025-07-28T15:02:13.227" v="10" actId="14100"/>
      <pc:docMkLst>
        <pc:docMk/>
      </pc:docMkLst>
      <pc:sldChg chg="addSp delSp modSp add mod">
        <pc:chgData name="ANN LINEHAN" userId="de98fc9e-76f9-4b1a-9437-0594f83ee47f" providerId="ADAL" clId="{25B29E88-A4A2-4333-802E-DCC0F0D8888F}" dt="2025-07-28T15:02:13.227" v="10" actId="14100"/>
        <pc:sldMkLst>
          <pc:docMk/>
          <pc:sldMk cId="1126403551" sldId="357"/>
        </pc:sldMkLst>
        <pc:spChg chg="del">
          <ac:chgData name="ANN LINEHAN" userId="de98fc9e-76f9-4b1a-9437-0594f83ee47f" providerId="ADAL" clId="{25B29E88-A4A2-4333-802E-DCC0F0D8888F}" dt="2025-07-28T15:00:59.351" v="4" actId="478"/>
          <ac:spMkLst>
            <pc:docMk/>
            <pc:sldMk cId="1126403551" sldId="357"/>
            <ac:spMk id="2" creationId="{9AA1FE56-B126-BA42-379F-4D149B44DA8D}"/>
          </ac:spMkLst>
        </pc:spChg>
        <pc:spChg chg="add del mod">
          <ac:chgData name="ANN LINEHAN" userId="de98fc9e-76f9-4b1a-9437-0594f83ee47f" providerId="ADAL" clId="{25B29E88-A4A2-4333-802E-DCC0F0D8888F}" dt="2025-07-28T15:00:57.387" v="3" actId="478"/>
          <ac:spMkLst>
            <pc:docMk/>
            <pc:sldMk cId="1126403551" sldId="357"/>
            <ac:spMk id="5" creationId="{D5346173-BE95-19E8-333A-2B7F76204C49}"/>
          </ac:spMkLst>
        </pc:spChg>
        <pc:spChg chg="del mod">
          <ac:chgData name="ANN LINEHAN" userId="de98fc9e-76f9-4b1a-9437-0594f83ee47f" providerId="ADAL" clId="{25B29E88-A4A2-4333-802E-DCC0F0D8888F}" dt="2025-07-28T15:00:51.189" v="2" actId="478"/>
          <ac:spMkLst>
            <pc:docMk/>
            <pc:sldMk cId="1126403551" sldId="357"/>
            <ac:spMk id="7" creationId="{618C82F9-87C2-7FC6-2C8E-8129C6AF3CBC}"/>
          </ac:spMkLst>
        </pc:spChg>
        <pc:picChg chg="del">
          <ac:chgData name="ANN LINEHAN" userId="de98fc9e-76f9-4b1a-9437-0594f83ee47f" providerId="ADAL" clId="{25B29E88-A4A2-4333-802E-DCC0F0D8888F}" dt="2025-07-28T15:01:00.362" v="5" actId="478"/>
          <ac:picMkLst>
            <pc:docMk/>
            <pc:sldMk cId="1126403551" sldId="357"/>
            <ac:picMk id="4" creationId="{DB62ABCC-6033-5DDA-A145-645EDB420544}"/>
          </ac:picMkLst>
        </pc:picChg>
        <pc:picChg chg="add mod">
          <ac:chgData name="ANN LINEHAN" userId="de98fc9e-76f9-4b1a-9437-0594f83ee47f" providerId="ADAL" clId="{25B29E88-A4A2-4333-802E-DCC0F0D8888F}" dt="2025-07-28T15:02:13.227" v="10" actId="14100"/>
          <ac:picMkLst>
            <pc:docMk/>
            <pc:sldMk cId="1126403551" sldId="357"/>
            <ac:picMk id="8" creationId="{779FCFAE-0DC1-ED1A-7FF6-0CD84DD28F7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A6923-72EA-F0AD-098A-10721397C3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8F06C0-254F-99C8-848D-B5704F5930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8C893-7936-34CE-BC2E-A7377D253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4E3-3C68-4A54-A90D-F9219B21300C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0AABE-A8A2-4949-52C8-7F43D90AA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2A66B-5CEC-0BFA-3121-47E6D507D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B6775-31D9-42B9-AB63-4413979B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934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E44D3-B89B-E231-54C3-6A0E68D4D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03358A-5AAF-529D-A5EB-754F95FFB9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9115DF-49D9-CD84-9498-8D659058C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4E3-3C68-4A54-A90D-F9219B21300C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78952-666A-C257-79F0-5C42FCCDE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49EB7E-8202-B632-1D05-5C7EAE6EE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B6775-31D9-42B9-AB63-4413979B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317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9DF8E8-797D-B4D3-C896-10090FEF9E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0B2D1C-2819-FF78-80C7-07A777E9BC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71967E-AFD1-3CD1-F89E-942982C19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4E3-3C68-4A54-A90D-F9219B21300C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54100-3836-9472-EEF1-29F9EB0D2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C4F4F-DCD2-5FDD-68E9-E57CDA6CD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B6775-31D9-42B9-AB63-4413979B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808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E2312-A92B-E678-43C8-9015AF8D7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2CC170-31BF-0364-9F3E-AC3DB2F65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5927F-BF61-E622-5A4A-DAAE5A4E6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4E3-3C68-4A54-A90D-F9219B21300C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8071CC-6867-E2A2-A9F8-0D9D08595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BE8D7-BC9D-C3DD-EF95-8ADF52DE2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B6775-31D9-42B9-AB63-4413979B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688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D347C-2897-59D8-A79B-7CAB46083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01D610-41E0-3247-87FE-568137A8F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ED3E2D-8393-DF95-B4CC-2144ADB7F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4E3-3C68-4A54-A90D-F9219B21300C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2E2D8E-7EC9-A318-A73C-4A2826840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987FF-1CD1-392E-A729-C8B393A05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B6775-31D9-42B9-AB63-4413979B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090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05246-26B1-34C7-EE78-604E9023B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3F4C08-0842-1C0C-9959-8038A24E27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257834-C173-C1EC-D14A-4600EB144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651CD5-401D-46EB-24BF-47A961230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4E3-3C68-4A54-A90D-F9219B21300C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490F1-BF9F-2875-D473-A19A2D5C7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B04D27-D6D8-7E98-694F-2E4277604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B6775-31D9-42B9-AB63-4413979B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891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81EB1-708E-D17F-2EB2-C4D08901A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23073-A940-6BF1-32E4-A3C023B88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4CB62C-1CDF-FDBB-B133-05D5ABF6B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B2DD2F-CB28-0292-300B-15FCD569A0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B55F24-B34F-A820-D11B-48D55F8829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1927FF-6E6C-A3BF-31D1-B9CF426FD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4E3-3C68-4A54-A90D-F9219B21300C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03381B-A59C-9ADF-B4EA-20A0F2C5B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2B84E5-5ECF-A0AB-71CD-1B271FA1E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B6775-31D9-42B9-AB63-4413979B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50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6B9A0-23F6-0FF1-532A-4292644E3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E89131-AF73-699F-D1D6-E634A0F86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4E3-3C68-4A54-A90D-F9219B21300C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97FA06-43B7-F029-6ECE-0D2C91EB7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0FCA22-9FEB-8A87-19A5-8A1B9D99D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B6775-31D9-42B9-AB63-4413979B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54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7E5234-EDCD-6A42-050A-E6279B523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4E3-3C68-4A54-A90D-F9219B21300C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173711-62E6-EFC9-DE94-D08DCC751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E18CDE-A04A-41F9-0B64-0ECBF5B2B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B6775-31D9-42B9-AB63-4413979B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745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C0281-2D4C-C693-6AC3-2625A089B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008EF7-3342-CEB1-E656-133E6E31D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92693-D13C-AC85-62DD-3C9AB5FAE7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DE64F4-143A-EDCA-A112-496A88B49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4E3-3C68-4A54-A90D-F9219B21300C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E1A66F-1290-FBD9-95C7-72FF3A170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0CEFD7-83F8-8431-BA6C-C7B456AE4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B6775-31D9-42B9-AB63-4413979B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34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AD429-07BA-03CB-1B38-842108DBA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FAEDF3-0830-5799-FF0A-E9A2F4E2C0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E8D629-A18E-CEC0-D5B1-FA97728AF8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38E40-7CFE-B20B-D065-FAF1461A9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24E3-3C68-4A54-A90D-F9219B21300C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84F6B-091F-FDBE-E24D-AA562C39C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2B2B52-9857-EF00-5901-8DDF5A13F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B6775-31D9-42B9-AB63-4413979B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90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A6D9CF-5C4B-4A8D-2749-75F2A30CE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880253-FA34-EEF7-5627-3A8B6D3BF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A9917-B229-F420-C025-12487BB5A1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A3A24E3-3C68-4A54-A90D-F9219B21300C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0FFA8-471D-1E6E-FD30-418912032F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4ABAF-52C8-4085-3417-8A9C33E91C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0B6775-31D9-42B9-AB63-4413979BA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099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68"/>
          <a:stretch/>
        </p:blipFill>
        <p:spPr>
          <a:xfrm>
            <a:off x="188093" y="0"/>
            <a:ext cx="2243218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DB91859-7510-4512-A38C-A817EAC464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35" y="253373"/>
            <a:ext cx="6025081" cy="1143000"/>
          </a:xfrm>
        </p:spPr>
        <p:txBody>
          <a:bodyPr>
            <a:noAutofit/>
          </a:bodyPr>
          <a:lstStyle/>
          <a:p>
            <a:pPr algn="r"/>
            <a:r>
              <a:rPr lang="en-US" sz="2800" b="1" dirty="0"/>
              <a:t>Diabetes Numeracy in School</a:t>
            </a:r>
            <a:br>
              <a:rPr lang="en-US" sz="2800" b="1" dirty="0"/>
            </a:br>
            <a:r>
              <a:rPr lang="en-US" sz="2800" b="1" dirty="0"/>
              <a:t>Ann Linehan, DNP, MSN, 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77352A4-BD11-40CE-A7A3-BEB38E149A91}"/>
              </a:ext>
            </a:extLst>
          </p:cNvPr>
          <p:cNvSpPr txBox="1"/>
          <p:nvPr/>
        </p:nvSpPr>
        <p:spPr>
          <a:xfrm>
            <a:off x="3274142" y="2090499"/>
            <a:ext cx="813911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Objectives:</a:t>
            </a:r>
            <a:br>
              <a:rPr lang="en-US" sz="3200" dirty="0">
                <a:latin typeface="+mj-lt"/>
              </a:rPr>
            </a:br>
            <a:r>
              <a:rPr lang="en-US" sz="3200" dirty="0">
                <a:latin typeface="+mj-lt"/>
              </a:rPr>
              <a:t>After review you will be able to: 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Calculate appropriate insulin doses using given lunch carbohydrates and sample order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+mj-lt"/>
              </a:rPr>
              <a:t>Triage next steps</a:t>
            </a:r>
          </a:p>
          <a:p>
            <a:pPr lvl="1"/>
            <a:endParaRPr lang="en-US" sz="3200" dirty="0">
              <a:latin typeface="+mj-lt"/>
            </a:endParaRPr>
          </a:p>
          <a:p>
            <a:pPr lvl="1"/>
            <a:endParaRPr lang="en-US" sz="3200" dirty="0"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2249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283105-E527-45E9-69D6-7296B71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.jpg">
            <a:extLst>
              <a:ext uri="{FF2B5EF4-FFF2-40B4-BE49-F238E27FC236}">
                <a16:creationId xmlns:a16="http://schemas.microsoft.com/office/drawing/2014/main" id="{18CB38CA-54A7-2AF1-84A3-1BCFFDCFD8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68"/>
          <a:stretch/>
        </p:blipFill>
        <p:spPr>
          <a:xfrm>
            <a:off x="188093" y="0"/>
            <a:ext cx="2243218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D1975D4-F22E-DAAE-CABB-74972E989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35" y="253373"/>
            <a:ext cx="6025081" cy="1143000"/>
          </a:xfrm>
        </p:spPr>
        <p:txBody>
          <a:bodyPr>
            <a:noAutofit/>
          </a:bodyPr>
          <a:lstStyle/>
          <a:p>
            <a:pPr algn="r"/>
            <a:r>
              <a:rPr lang="en-US" sz="2800" b="1" dirty="0"/>
              <a:t>Diabetes Numeracy in School</a:t>
            </a:r>
            <a:br>
              <a:rPr lang="en-US" sz="2800" b="1" dirty="0"/>
            </a:br>
            <a:r>
              <a:rPr lang="en-US" sz="2800" b="1" dirty="0"/>
              <a:t>Ann Linehan, DNP, MSN, 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C3886C-9F03-C2E4-5FA0-E2C44683E466}"/>
              </a:ext>
            </a:extLst>
          </p:cNvPr>
          <p:cNvSpPr txBox="1"/>
          <p:nvPr/>
        </p:nvSpPr>
        <p:spPr>
          <a:xfrm>
            <a:off x="3254264" y="1528417"/>
            <a:ext cx="8139117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Patient 1</a:t>
            </a:r>
          </a:p>
          <a:p>
            <a:pPr marL="457200" indent="-457200">
              <a:buFontTx/>
              <a:buChar char="-"/>
            </a:pPr>
            <a:r>
              <a:rPr lang="en-US" sz="3200" dirty="0">
                <a:latin typeface="+mj-lt"/>
              </a:rPr>
              <a:t>Carbs eaten: 45g </a:t>
            </a:r>
          </a:p>
          <a:p>
            <a:pPr marL="457200" indent="-457200">
              <a:buFontTx/>
              <a:buChar char="-"/>
            </a:pPr>
            <a:r>
              <a:rPr lang="en-US" sz="3200" dirty="0">
                <a:latin typeface="+mj-lt"/>
              </a:rPr>
              <a:t>Insulin-to-carb ratio: 1:15 </a:t>
            </a:r>
          </a:p>
          <a:p>
            <a:pPr marL="457200" indent="-457200">
              <a:buFontTx/>
              <a:buChar char="-"/>
            </a:pPr>
            <a:r>
              <a:rPr lang="en-US" sz="3200" dirty="0">
                <a:latin typeface="+mj-lt"/>
              </a:rPr>
              <a:t>Correction factor: </a:t>
            </a:r>
          </a:p>
          <a:p>
            <a:r>
              <a:rPr lang="en-US" sz="3200" dirty="0">
                <a:latin typeface="+mj-lt"/>
              </a:rPr>
              <a:t>	1 unit per 50 mg/dL over 150 </a:t>
            </a:r>
          </a:p>
          <a:p>
            <a:pPr marL="457200" indent="-457200">
              <a:buFontTx/>
              <a:buChar char="-"/>
            </a:pPr>
            <a:r>
              <a:rPr lang="en-US" sz="3200" dirty="0">
                <a:latin typeface="+mj-lt"/>
              </a:rPr>
              <a:t>Current BG: 250 mg/dL </a:t>
            </a:r>
          </a:p>
          <a:p>
            <a:pPr marL="457200" indent="-457200">
              <a:buFontTx/>
              <a:buChar char="-"/>
            </a:pPr>
            <a:r>
              <a:rPr lang="en-US" sz="3200" dirty="0">
                <a:latin typeface="+mj-lt"/>
              </a:rPr>
              <a:t>Target BG: 150 mg/dL </a:t>
            </a:r>
          </a:p>
          <a:p>
            <a:pPr marL="457200" indent="-457200">
              <a:buFontTx/>
              <a:buChar char="-"/>
            </a:pPr>
            <a:r>
              <a:rPr lang="en-US" sz="3200" dirty="0">
                <a:latin typeface="+mj-lt"/>
              </a:rPr>
              <a:t>Question: How many total units of insulin should be given?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0259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BD64FD-ACE1-6C6C-C45C-2F922267A7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.jpg">
            <a:extLst>
              <a:ext uri="{FF2B5EF4-FFF2-40B4-BE49-F238E27FC236}">
                <a16:creationId xmlns:a16="http://schemas.microsoft.com/office/drawing/2014/main" id="{EB927B69-32A4-F37C-5101-85C739FE94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68"/>
          <a:stretch/>
        </p:blipFill>
        <p:spPr>
          <a:xfrm>
            <a:off x="188093" y="0"/>
            <a:ext cx="2243218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FC379F5-8873-1BC7-D3F7-AB7DB4CB9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35" y="253373"/>
            <a:ext cx="6025081" cy="1143000"/>
          </a:xfrm>
        </p:spPr>
        <p:txBody>
          <a:bodyPr>
            <a:noAutofit/>
          </a:bodyPr>
          <a:lstStyle/>
          <a:p>
            <a:pPr algn="r"/>
            <a:r>
              <a:rPr lang="en-US" sz="2800" b="1" dirty="0"/>
              <a:t>Diabetes Numeracy in School</a:t>
            </a:r>
            <a:br>
              <a:rPr lang="en-US" sz="2800" b="1" dirty="0"/>
            </a:br>
            <a:r>
              <a:rPr lang="en-US" sz="2800" b="1" dirty="0"/>
              <a:t>Ann Linehan, DNP, MSN, 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E93C6D-D574-ABAC-7E90-18459EF186B3}"/>
              </a:ext>
            </a:extLst>
          </p:cNvPr>
          <p:cNvSpPr txBox="1"/>
          <p:nvPr/>
        </p:nvSpPr>
        <p:spPr>
          <a:xfrm>
            <a:off x="3274142" y="2090499"/>
            <a:ext cx="81391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+mj-lt"/>
              </a:rPr>
              <a:t>Patient 2</a:t>
            </a:r>
          </a:p>
          <a:p>
            <a:pPr marL="571500" indent="-571500">
              <a:buFontTx/>
              <a:buChar char="-"/>
            </a:pPr>
            <a:r>
              <a:rPr lang="en-US" sz="3600" dirty="0">
                <a:latin typeface="+mj-lt"/>
              </a:rPr>
              <a:t>Carbs eaten: 60g </a:t>
            </a:r>
          </a:p>
          <a:p>
            <a:pPr marL="571500" indent="-571500">
              <a:buFontTx/>
              <a:buChar char="-"/>
            </a:pPr>
            <a:r>
              <a:rPr lang="en-US" sz="3600" dirty="0">
                <a:latin typeface="+mj-lt"/>
              </a:rPr>
              <a:t>Ratio: 1:10 </a:t>
            </a:r>
          </a:p>
          <a:p>
            <a:pPr marL="571500" indent="-571500">
              <a:buFontTx/>
              <a:buChar char="-"/>
            </a:pPr>
            <a:r>
              <a:rPr lang="en-US" sz="3600" dirty="0">
                <a:latin typeface="+mj-lt"/>
              </a:rPr>
              <a:t>BG: 90 </a:t>
            </a:r>
          </a:p>
          <a:p>
            <a:r>
              <a:rPr lang="en-US" sz="3600" dirty="0">
                <a:latin typeface="+mj-lt"/>
              </a:rPr>
              <a:t>-    Target: 100</a:t>
            </a:r>
          </a:p>
          <a:p>
            <a:endParaRPr lang="en-US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43871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B0C9DC-869F-06DA-46D2-BC914FB649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.jpg">
            <a:extLst>
              <a:ext uri="{FF2B5EF4-FFF2-40B4-BE49-F238E27FC236}">
                <a16:creationId xmlns:a16="http://schemas.microsoft.com/office/drawing/2014/main" id="{124FB867-078D-91A7-6848-0A33A50C52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68"/>
          <a:stretch/>
        </p:blipFill>
        <p:spPr>
          <a:xfrm>
            <a:off x="188093" y="0"/>
            <a:ext cx="2243218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AFCE076-E495-9CB2-6D20-87938B24C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35" y="253373"/>
            <a:ext cx="6025081" cy="1143000"/>
          </a:xfrm>
        </p:spPr>
        <p:txBody>
          <a:bodyPr>
            <a:noAutofit/>
          </a:bodyPr>
          <a:lstStyle/>
          <a:p>
            <a:pPr algn="r"/>
            <a:r>
              <a:rPr lang="en-US" sz="2800" b="1" dirty="0"/>
              <a:t>Diabetes Numeracy in School</a:t>
            </a:r>
            <a:br>
              <a:rPr lang="en-US" sz="2800" b="1" dirty="0"/>
            </a:br>
            <a:r>
              <a:rPr lang="en-US" sz="2800" b="1" dirty="0"/>
              <a:t>Ann Linehan, DNP, MSN, 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0FCF03-2B50-58A2-7AAC-E9D38669053A}"/>
              </a:ext>
            </a:extLst>
          </p:cNvPr>
          <p:cNvSpPr txBox="1"/>
          <p:nvPr/>
        </p:nvSpPr>
        <p:spPr>
          <a:xfrm>
            <a:off x="3274142" y="2090499"/>
            <a:ext cx="813911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Scenario A</a:t>
            </a:r>
          </a:p>
          <a:p>
            <a:r>
              <a:rPr lang="en-US" sz="3200" dirty="0"/>
              <a:t>A 13-year-old student reports shakiness and sweating before lunch. BG is 62 mg/dL. </a:t>
            </a:r>
          </a:p>
          <a:p>
            <a:r>
              <a:rPr lang="en-US" sz="3200" dirty="0"/>
              <a:t>Choose the best action: </a:t>
            </a:r>
          </a:p>
          <a:p>
            <a:r>
              <a:rPr lang="en-US" sz="3200" dirty="0"/>
              <a:t>A. Call parents </a:t>
            </a:r>
          </a:p>
          <a:p>
            <a:r>
              <a:rPr lang="en-US" sz="3200" dirty="0"/>
              <a:t>B. Give 15g juice, recheck in 15 min </a:t>
            </a:r>
          </a:p>
          <a:p>
            <a:r>
              <a:rPr lang="en-US" sz="3200" dirty="0"/>
              <a:t>C. Wait for lunch in 20 min</a:t>
            </a:r>
          </a:p>
          <a:p>
            <a:endParaRPr lang="en-US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0550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99D8CA-2A19-0D4E-5FAB-53459A1E0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.jpg">
            <a:extLst>
              <a:ext uri="{FF2B5EF4-FFF2-40B4-BE49-F238E27FC236}">
                <a16:creationId xmlns:a16="http://schemas.microsoft.com/office/drawing/2014/main" id="{6672BF71-0F7F-EE39-F90B-424D392900B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468"/>
          <a:stretch/>
        </p:blipFill>
        <p:spPr>
          <a:xfrm>
            <a:off x="188093" y="0"/>
            <a:ext cx="2243218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F1AA5606-EA21-74E0-8E51-379853AC7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35" y="253373"/>
            <a:ext cx="6025081" cy="1143000"/>
          </a:xfrm>
        </p:spPr>
        <p:txBody>
          <a:bodyPr>
            <a:noAutofit/>
          </a:bodyPr>
          <a:lstStyle/>
          <a:p>
            <a:pPr algn="r"/>
            <a:r>
              <a:rPr lang="en-US" sz="2800" b="1" dirty="0"/>
              <a:t>Diabetes Numeracy in School</a:t>
            </a:r>
            <a:br>
              <a:rPr lang="en-US" sz="2800" b="1" dirty="0"/>
            </a:br>
            <a:r>
              <a:rPr lang="en-US" sz="2800" b="1" dirty="0"/>
              <a:t>Ann Linehan, DNP, MSN, RN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7B1E36-4F92-97CE-0E3A-6FAB39C20C4C}"/>
              </a:ext>
            </a:extLst>
          </p:cNvPr>
          <p:cNvSpPr txBox="1"/>
          <p:nvPr/>
        </p:nvSpPr>
        <p:spPr>
          <a:xfrm>
            <a:off x="3274142" y="2090499"/>
            <a:ext cx="8139117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+mj-lt"/>
              </a:rPr>
              <a:t>Scenario B</a:t>
            </a:r>
          </a:p>
          <a:p>
            <a:r>
              <a:rPr lang="en-US" sz="3200" dirty="0">
                <a:latin typeface="+mj-lt"/>
              </a:rPr>
              <a:t>A student has a BG of 340 mg/dL and complains of stomach pain. </a:t>
            </a:r>
          </a:p>
          <a:p>
            <a:r>
              <a:rPr lang="en-US" sz="3200" dirty="0">
                <a:latin typeface="+mj-lt"/>
              </a:rPr>
              <a:t>Choose the best action: </a:t>
            </a:r>
          </a:p>
          <a:p>
            <a:pPr marL="342900" indent="-342900">
              <a:buAutoNum type="alphaUcPeriod"/>
            </a:pPr>
            <a:r>
              <a:rPr lang="en-US" sz="3200" dirty="0">
                <a:latin typeface="+mj-lt"/>
              </a:rPr>
              <a:t> Give extra water, monitor ketones, </a:t>
            </a:r>
            <a:r>
              <a:rPr lang="en-US" sz="3200">
                <a:latin typeface="+mj-lt"/>
              </a:rPr>
              <a:t>notify  parent </a:t>
            </a:r>
            <a:endParaRPr lang="en-US" sz="3200" dirty="0">
              <a:latin typeface="+mj-lt"/>
            </a:endParaRPr>
          </a:p>
          <a:p>
            <a:pPr marL="342900" indent="-342900">
              <a:buAutoNum type="alphaUcPeriod"/>
            </a:pPr>
            <a:r>
              <a:rPr lang="en-US" sz="3200" dirty="0">
                <a:latin typeface="+mj-lt"/>
              </a:rPr>
              <a:t> Send to class </a:t>
            </a:r>
          </a:p>
          <a:p>
            <a:pPr marL="342900" indent="-342900">
              <a:buAutoNum type="alphaUcPeriod"/>
            </a:pPr>
            <a:r>
              <a:rPr lang="en-US" sz="3200" dirty="0">
                <a:latin typeface="+mj-lt"/>
              </a:rPr>
              <a:t> Wait and recheck BG in an hour</a:t>
            </a:r>
          </a:p>
          <a:p>
            <a:endParaRPr lang="en-US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40174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EB984D-4956-078D-0B86-A04B054AC6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-up of a list of diabetes&#10;&#10;AI-generated content may be incorrect.">
            <a:extLst>
              <a:ext uri="{FF2B5EF4-FFF2-40B4-BE49-F238E27FC236}">
                <a16:creationId xmlns:a16="http://schemas.microsoft.com/office/drawing/2014/main" id="{779FCFAE-0DC1-ED1A-7FF6-0CD84DD28F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41" y="372171"/>
            <a:ext cx="11151220" cy="6272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403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1BC24D6BEFE1E45B46241DCAD511171" ma:contentTypeVersion="11" ma:contentTypeDescription="Create a new document." ma:contentTypeScope="" ma:versionID="2427284e6460bd4cab39de064a4753bf">
  <xsd:schema xmlns:xsd="http://www.w3.org/2001/XMLSchema" xmlns:xs="http://www.w3.org/2001/XMLSchema" xmlns:p="http://schemas.microsoft.com/office/2006/metadata/properties" xmlns:ns2="4b0b6af4-ca46-4052-8c92-c9d0be2895af" xmlns:ns3="402ca2d9-4ee1-4e65-be41-7a3efcb205f2" targetNamespace="http://schemas.microsoft.com/office/2006/metadata/properties" ma:root="true" ma:fieldsID="3be3118e368b9c59f2705b4d4158dfac" ns2:_="" ns3:_="">
    <xsd:import namespace="4b0b6af4-ca46-4052-8c92-c9d0be2895af"/>
    <xsd:import namespace="402ca2d9-4ee1-4e65-be41-7a3efcb205f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0b6af4-ca46-4052-8c92-c9d0be2895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99a8f194-becd-4f93-a34b-b9b3045b787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ca2d9-4ee1-4e65-be41-7a3efcb205f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4d6c3a65-28f4-4fc6-a23d-2603cf0ffad4}" ma:internalName="TaxCatchAll" ma:showField="CatchAllData" ma:web="402ca2d9-4ee1-4e65-be41-7a3efcb205f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b0b6af4-ca46-4052-8c92-c9d0be2895af">
      <Terms xmlns="http://schemas.microsoft.com/office/infopath/2007/PartnerControls"/>
    </lcf76f155ced4ddcb4097134ff3c332f>
    <TaxCatchAll xmlns="402ca2d9-4ee1-4e65-be41-7a3efcb205f2" xsi:nil="true"/>
  </documentManagement>
</p:properties>
</file>

<file path=customXml/itemProps1.xml><?xml version="1.0" encoding="utf-8"?>
<ds:datastoreItem xmlns:ds="http://schemas.openxmlformats.org/officeDocument/2006/customXml" ds:itemID="{E1B39ACD-9133-4B9A-9179-8900ED3637CF}"/>
</file>

<file path=customXml/itemProps2.xml><?xml version="1.0" encoding="utf-8"?>
<ds:datastoreItem xmlns:ds="http://schemas.openxmlformats.org/officeDocument/2006/customXml" ds:itemID="{35096EA4-1165-4D1C-9F38-DDE97827200B}"/>
</file>

<file path=customXml/itemProps3.xml><?xml version="1.0" encoding="utf-8"?>
<ds:datastoreItem xmlns:ds="http://schemas.openxmlformats.org/officeDocument/2006/customXml" ds:itemID="{2BE0DEF9-3D8C-4E84-B340-C71F801E828A}"/>
</file>

<file path=docMetadata/LabelInfo.xml><?xml version="1.0" encoding="utf-8"?>
<clbl:labelList xmlns:clbl="http://schemas.microsoft.com/office/2020/mipLabelMetadata">
  <clbl:label id="{7893ce20-a697-4fd6-a4da-14011f6a471d}" enabled="1" method="Standard" siteId="{a8eec281-aaa3-4dae-ac9b-9a398b9215e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246</Words>
  <Application>Microsoft Office PowerPoint</Application>
  <PresentationFormat>Widescreen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Diabetes Numeracy in School Ann Linehan, DNP, MSN, RN</vt:lpstr>
      <vt:lpstr>Diabetes Numeracy in School Ann Linehan, DNP, MSN, RN</vt:lpstr>
      <vt:lpstr>Diabetes Numeracy in School Ann Linehan, DNP, MSN, RN</vt:lpstr>
      <vt:lpstr>Diabetes Numeracy in School Ann Linehan, DNP, MSN, RN</vt:lpstr>
      <vt:lpstr>Diabetes Numeracy in School Ann Linehan, DNP, MSN, RN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 LINEHAN</dc:creator>
  <cp:lastModifiedBy>Schindler, Kendra</cp:lastModifiedBy>
  <cp:revision>1</cp:revision>
  <dcterms:created xsi:type="dcterms:W3CDTF">2025-07-28T13:49:03Z</dcterms:created>
  <dcterms:modified xsi:type="dcterms:W3CDTF">2025-07-28T17:10:08Z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0x01010001BC24D6BEFE1E45B46241DCAD511171</vt:lpwstr>
  </property>
</Properties>
</file>